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594"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3"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85" d="100"/>
          <a:sy n="85" d="100"/>
        </p:scale>
        <p:origin x="797"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2"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2/10/2024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190C97C-0095-2443-AC12-FA4CBA4ACD4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E4E5C39-FE1E-4048-9E78-68F07A4195FB}"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E4E5C39-FE1E-4048-9E78-68F07A4195FB}" type="datetimeFigureOut">
              <a:rPr lang="en-US" smtClean="0"/>
              <a:t>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4E5C39-FE1E-4048-9E78-68F07A4195FB}" type="datetimeFigureOut">
              <a:rPr lang="en-US" smtClean="0"/>
              <a:t>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5E4E5C39-FE1E-4048-9E78-68F07A4195FB}" type="datetimeFigureOut">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E4E5C39-FE1E-4048-9E78-68F07A4195FB}" type="datetimeFigureOut">
              <a:rPr lang="en-US" smtClean="0"/>
              <a:t>2/10/2024</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190C97C-0095-2443-AC12-FA4CBA4ACD4D}" type="slidenum">
              <a:rPr lang="en-US" smtClean="0"/>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1" y="1709742"/>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1" y="4589467"/>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9"/>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2"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2"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4"/>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9"/>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9"/>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4"/>
            <a:ext cx="2743200" cy="365125"/>
          </a:xfrm>
          <a:prstGeom prst="rect">
            <a:avLst/>
          </a:prstGeom>
        </p:spPr>
        <p:txBody>
          <a:bodyPr/>
          <a:lstStyle/>
          <a:p>
            <a:fld id="{5E4E5C39-FE1E-4048-9E78-68F07A4195FB}" type="datetimeFigureOut">
              <a:rPr lang="en-US" smtClean="0"/>
              <a:t>2/10/2024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image" Target="../media/image1.jpeg"/><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theme" Target="../theme/theme2.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58">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2/10/2024</a:t>
            </a:fld>
            <a:endParaRPr lang="en-US" sz="1000" dirty="0">
              <a:solidFill>
                <a:schemeClr val="tx1"/>
              </a:solidFill>
            </a:endParaRPr>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190C97C-0095-2443-AC12-FA4CBA4ACD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619" r:id="rId25"/>
    <p:sldLayoutId id="2147484620" r:id="rId26"/>
    <p:sldLayoutId id="2147484621" r:id="rId27"/>
    <p:sldLayoutId id="2147484622" r:id="rId28"/>
    <p:sldLayoutId id="2147484623" r:id="rId29"/>
    <p:sldLayoutId id="2147484624" r:id="rId30"/>
    <p:sldLayoutId id="2147484625" r:id="rId31"/>
    <p:sldLayoutId id="2147484626" r:id="rId32"/>
    <p:sldLayoutId id="2147484627" r:id="rId33"/>
    <p:sldLayoutId id="2147484628" r:id="rId34"/>
    <p:sldLayoutId id="2147484629" r:id="rId35"/>
    <p:sldLayoutId id="2147484630" r:id="rId36"/>
    <p:sldLayoutId id="2147484631" r:id="rId37"/>
    <p:sldLayoutId id="2147484632" r:id="rId38"/>
    <p:sldLayoutId id="2147484633" r:id="rId39"/>
    <p:sldLayoutId id="2147484634" r:id="rId40"/>
    <p:sldLayoutId id="2147484635" r:id="rId41"/>
    <p:sldLayoutId id="2147484636" r:id="rId42"/>
    <p:sldLayoutId id="2147484637" r:id="rId43"/>
    <p:sldLayoutId id="2147484638" r:id="rId44"/>
    <p:sldLayoutId id="2147484639" r:id="rId45"/>
    <p:sldLayoutId id="2147484640" r:id="rId46"/>
    <p:sldLayoutId id="2147484641" r:id="rId47"/>
    <p:sldLayoutId id="2147484642" r:id="rId48"/>
    <p:sldLayoutId id="2147484643" r:id="rId49"/>
    <p:sldLayoutId id="2147484644" r:id="rId50"/>
    <p:sldLayoutId id="2147484645" r:id="rId51"/>
    <p:sldLayoutId id="2147484646" r:id="rId52"/>
    <p:sldLayoutId id="2147484647" r:id="rId53"/>
    <p:sldLayoutId id="2147484648" r:id="rId54"/>
    <p:sldLayoutId id="2147484649" r:id="rId55"/>
    <p:sldLayoutId id="2147484650" r:id="rId56"/>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IBM-DS0321EN-SkillsNetwork_labs_module_1_L3_labs-jupyter-spacex-data_wrangling_jupyterlite.jupyterlite.ipynb" TargetMode="External"/><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2_sql_pd_mpl/IBM-DS0321EN-SkillsNetwork_labs_module_2_jupyter-labs-eda-dataviz.ipynb.jupyterlite.ipynb" TargetMode="External"/><Relationship Id="rId2" Type="http://schemas.openxmlformats.org/officeDocument/2006/relationships/image" Target="../media/image4.png"/><Relationship Id="rId1" Type="http://schemas.openxmlformats.org/officeDocument/2006/relationships/slideLayout" Target="../slideLayouts/slideLayout3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2_sql_pd_mpl/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3_folium_dashboards/IBM-DS0321EN-SkillsNetwork_labs_module_3_lab_jupyter_launch_site_location.jupyterlite.ipynb" TargetMode="External"/><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3_folium_dashboards/spacex_dash_app.py" TargetMode="External"/><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4_ml_classification_models/IBM-DS0321EN-SkillsNetwork_labs_module_4_SpaceX_Machine_Learning_Prediction_Part_5.jupyterlite.ipynb" TargetMode="External"/><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4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8.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ubhamKanhekar/Applied-Data-Science-Captone/blob/6739faedfd600b9c07ffe26dda80d9f26fd3faab/week1_api_webscraping_/jupyter-labs-webscraping.ipynb" TargetMode="External"/><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7" y="4568736"/>
            <a:ext cx="3256735"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Shubham</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Bhimrao</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Kanhekar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Oct 8,2023 (8/10/23)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3" y="676832"/>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027812" y="1486344"/>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a:t>
            </a:r>
            <a:r>
              <a:rPr lang="en-US" sz="2200" dirty="0" err="1">
                <a:solidFill>
                  <a:schemeClr val="accent3">
                    <a:lumMod val="25000"/>
                  </a:schemeClr>
                </a:solidFill>
                <a:latin typeface="Abadi" panose="020B0604020104020204" pitchFamily="34" charset="0"/>
              </a:rPr>
              <a:t>csv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 </a:t>
            </a:r>
            <a:r>
              <a:rPr lang="en-US" sz="1600" dirty="0">
                <a:solidFill>
                  <a:schemeClr val="accent3">
                    <a:lumMod val="25000"/>
                  </a:schemeClr>
                </a:solidFill>
                <a:latin typeface="Abadi" panose="020B0604020104020204" pitchFamily="34" charset="0"/>
                <a:hlinkClick r:id="rId3"/>
              </a:rPr>
              <a:t>https://github.com/ShubhamKanhekar/Applied-Data-Science-Captone/blob/6739faedfd600b9c07ffe26dda80d9f26fd3faab/week1_api_webscraping_/IBM-DS0321EN-SkillsNetwork_labs_module_1_L3_labs-jupyter-spacex-data_wrangling_jupyterlite.jupyterlite.ipynb</a:t>
            </a:r>
            <a:endParaRPr lang="en-US" dirty="0"/>
          </a:p>
          <a:p>
            <a:endParaRPr lang="en-US" dirty="0"/>
          </a:p>
        </p:txBody>
      </p:sp>
      <p:pic>
        <p:nvPicPr>
          <p:cNvPr id="7" name="Picture 6">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3"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2" y="1495703"/>
            <a:ext cx="4987333" cy="21741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endParaRPr lang="en-US" dirty="0"/>
          </a:p>
        </p:txBody>
      </p:sp>
      <p:sp>
        <p:nvSpPr>
          <p:cNvPr id="7" name="Content Placeholder 4">
            <a:extLst>
              <a:ext uri="{FF2B5EF4-FFF2-40B4-BE49-F238E27FC236}">
                <a16:creationId xmlns:a16="http://schemas.microsoft.com/office/drawing/2014/main" id="{A7F21014-C317-418E-8F64-D22C9E0DACF2}"/>
              </a:ext>
            </a:extLst>
          </p:cNvPr>
          <p:cNvSpPr txBox="1">
            <a:spLocks/>
          </p:cNvSpPr>
          <p:nvPr/>
        </p:nvSpPr>
        <p:spPr>
          <a:xfrm>
            <a:off x="6096001" y="1398498"/>
            <a:ext cx="5189611" cy="50287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dirty="0"/>
              <a:t> </a:t>
            </a:r>
            <a:r>
              <a:rPr lang="en-US" sz="1600" dirty="0">
                <a:hlinkClick r:id="rId3"/>
              </a:rPr>
              <a:t>https://github.com/ShubhamKanhekar/Applied-Data-Science-Captone/blob/6739faedfd600b9c07ffe26dda80d9f26fd3faab/week2_sql_pd_mpl/IBM-DS0321EN-SkillsNetwork_labs_module_2_jupyter-labs-eda-dataviz.ipynb.jupyterlite.ipynb</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2" y="1495707"/>
            <a:ext cx="5189612" cy="2965765"/>
          </a:xfrm>
          <a:prstGeom prst="rect">
            <a:avLst/>
          </a:prstGeom>
        </p:spPr>
      </p:pic>
      <p:pic>
        <p:nvPicPr>
          <p:cNvPr id="9" name="Picture 8">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756549" y="3502553"/>
            <a:ext cx="5000795"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770013" y="1337112"/>
            <a:ext cx="9503543" cy="5180905"/>
          </a:xfrm>
          <a:prstGeom prst="rect">
            <a:avLst/>
          </a:prstGeom>
        </p:spPr>
        <p:txBody>
          <a:bodyPr wrap="square">
            <a:spAutoFit/>
          </a:bodyPr>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a:t>
            </a:r>
            <a:r>
              <a:rPr lang="en-US" sz="2200" dirty="0" err="1">
                <a:solidFill>
                  <a:schemeClr val="accent3">
                    <a:lumMod val="25000"/>
                  </a:schemeClr>
                </a:solidFill>
                <a:latin typeface="Abadi"/>
              </a:rPr>
              <a:t>PostgreSQL</a:t>
            </a:r>
            <a:r>
              <a:rPr lang="en-US" sz="2200" dirty="0">
                <a:solidFill>
                  <a:schemeClr val="accent3">
                    <a:lumMod val="25000"/>
                  </a:schemeClr>
                </a:solidFill>
                <a:latin typeface="Abadi"/>
              </a:rPr>
              <a:t>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 </a:t>
            </a:r>
            <a:r>
              <a:rPr lang="en-US" dirty="0">
                <a:solidFill>
                  <a:schemeClr val="accent3">
                    <a:lumMod val="25000"/>
                  </a:schemeClr>
                </a:solidFill>
                <a:latin typeface="Abadi"/>
                <a:hlinkClick r:id="rId3"/>
              </a:rPr>
              <a:t>https://github.com/ShubhamKanhekar/Applied-Data-Science-Captone/blob/6739faedfd600b9c07ffe26dda80d9f26fd3faab/week2_sql_pd_mpl/jupyter-labs-eda-sql-coursera_sqllite.ipynb</a:t>
            </a:r>
            <a:endParaRPr lang="en-US" sz="1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5"/>
          <p:cNvSpPr/>
          <p:nvPr/>
        </p:nvSpPr>
        <p:spPr>
          <a:xfrm>
            <a:off x="770012" y="1376185"/>
            <a:ext cx="10515601" cy="4842351"/>
          </a:xfrm>
          <a:prstGeom prst="rect">
            <a:avLst/>
          </a:prstGeom>
        </p:spPr>
        <p:txBody>
          <a:bodyPr wrap="square">
            <a:spAutoFit/>
          </a:bodyPr>
          <a:lstStyle/>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marked all launch sites, and added map objects such as markers, circles, lines to mark the success or failure of launches for each site on the folium map.</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assigned the feature launch outcomes (failure or success) to class 0 and 1.i.e., 0 for failure, and 1 for success.</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Using the color-labeled marker clusters, we identified which launch sites have relatively high success rate. </a:t>
            </a:r>
          </a:p>
          <a:p>
            <a:pPr marL="228600" lvl="0" indent="-228600">
              <a:spcBef>
                <a:spcPts val="1400"/>
              </a:spcBef>
              <a:buFont typeface="Arial" panose="020B0604020202020204" pitchFamily="34" charset="0"/>
              <a:buChar char="•"/>
            </a:pPr>
            <a:r>
              <a:rPr lang="en-US" sz="2000" dirty="0">
                <a:solidFill>
                  <a:srgbClr val="A5A5A5">
                    <a:lumMod val="25000"/>
                  </a:srgbClr>
                </a:solidFill>
                <a:latin typeface="Abadi" panose="020B0604020104020204" pitchFamily="34" charset="0"/>
              </a:rPr>
              <a:t>We calculated the distances between a launch site to its proximities. We answered some question for instance:</a:t>
            </a:r>
          </a:p>
          <a:p>
            <a:pPr marL="685800" lvl="1" indent="-228600">
              <a:spcBef>
                <a:spcPts val="600"/>
              </a:spcBef>
              <a:buFontTx/>
              <a:buChar char="-"/>
            </a:pPr>
            <a:r>
              <a:rPr lang="en-US" dirty="0">
                <a:solidFill>
                  <a:schemeClr val="tx1">
                    <a:lumMod val="50000"/>
                    <a:lumOff val="50000"/>
                  </a:schemeClr>
                </a:solidFill>
                <a:latin typeface="Abadi" panose="020B0604020104020204" pitchFamily="34" charset="0"/>
              </a:rPr>
              <a:t>Are launch sites near railways, highways and coastlines.</a:t>
            </a:r>
          </a:p>
          <a:p>
            <a:pPr marL="685800" lvl="1" indent="-228600">
              <a:spcBef>
                <a:spcPts val="600"/>
              </a:spcBef>
              <a:buFontTx/>
              <a:buChar char="-"/>
            </a:pPr>
            <a:r>
              <a:rPr lang="en-US" dirty="0">
                <a:solidFill>
                  <a:schemeClr val="tx1">
                    <a:lumMod val="50000"/>
                    <a:lumOff val="50000"/>
                  </a:schemeClr>
                </a:solidFill>
                <a:latin typeface="Abadi" panose="020B0604020104020204" pitchFamily="34" charset="0"/>
              </a:rPr>
              <a:t>Do launch sites keep certain distance away from cities.</a:t>
            </a:r>
          </a:p>
          <a:p>
            <a:pPr marL="285750" lvl="1" indent="-285750">
              <a:spcBef>
                <a:spcPts val="1400"/>
              </a:spcBef>
              <a:buFont typeface="Arial" pitchFamily="34" charset="0"/>
              <a:buChar char="•"/>
            </a:pPr>
            <a:r>
              <a:rPr lang="en-US" sz="2000" dirty="0">
                <a:latin typeface="Abadi" panose="020B0604020104020204" pitchFamily="34" charset="0"/>
              </a:rPr>
              <a:t>The link to the notebook is </a:t>
            </a:r>
            <a:r>
              <a:rPr lang="en-US" dirty="0">
                <a:latin typeface="Abadi" panose="020B0604020104020204" pitchFamily="34" charset="0"/>
              </a:rPr>
              <a:t>: </a:t>
            </a:r>
            <a:r>
              <a:rPr lang="en-US" dirty="0">
                <a:latin typeface="Abadi" panose="020B0604020104020204" pitchFamily="34" charset="0"/>
                <a:hlinkClick r:id="rId3"/>
              </a:rPr>
              <a:t>https://github.com/ShubhamKanhekar/Applied-Data-Science-Captone/blob/6739faedfd600b9c07ffe26dda80d9f26fd3faab/week3_folium_dashboards/IBM-DS0321EN-SkillsNetwork_labs_module_3_lab_jupyter_launch_site_location.jupyterlite.ipynb</a:t>
            </a:r>
            <a:endParaRPr lang="en-US"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with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a:lnSpc>
                <a:spcPct val="100000"/>
              </a:lnSpc>
              <a:spcBef>
                <a:spcPts val="1400"/>
              </a:spcBef>
            </a:pPr>
            <a:r>
              <a:rPr lang="en-US" sz="24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4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400" dirty="0">
                <a:solidFill>
                  <a:schemeClr val="accent3">
                    <a:lumMod val="25000"/>
                  </a:schemeClr>
                </a:solidFill>
                <a:latin typeface="Abadi"/>
              </a:rPr>
              <a:t>The link to the notebook is : </a:t>
            </a:r>
            <a:r>
              <a:rPr lang="en-US" sz="2400" dirty="0">
                <a:solidFill>
                  <a:schemeClr val="accent3">
                    <a:lumMod val="25000"/>
                  </a:schemeClr>
                </a:solidFill>
                <a:latin typeface="Abadi"/>
                <a:hlinkClick r:id="rId3"/>
              </a:rPr>
              <a:t>https://github.com/ShubhamKanhekar/Applied-Data-Science-Captone/blob/6739faedfd600b9c07ffe26dda80d9f26fd3faab/week3_folium_dashboards/spacex_dash_app.py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loaded the data using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000" dirty="0">
                <a:solidFill>
                  <a:schemeClr val="accent3">
                    <a:lumMod val="25000"/>
                  </a:schemeClr>
                </a:solidFill>
                <a:latin typeface="Abadi" panose="020B0604020104020204" pitchFamily="34" charset="0"/>
              </a:rPr>
              <a:t>We built different machine learning models and tune different </a:t>
            </a:r>
            <a:r>
              <a:rPr lang="en-US" sz="2000" dirty="0" err="1">
                <a:solidFill>
                  <a:schemeClr val="accent3">
                    <a:lumMod val="25000"/>
                  </a:schemeClr>
                </a:solidFill>
                <a:latin typeface="Abadi" panose="020B0604020104020204" pitchFamily="34" charset="0"/>
              </a:rPr>
              <a:t>hyperparameters</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0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000" dirty="0">
                <a:solidFill>
                  <a:schemeClr val="accent3">
                    <a:lumMod val="25000"/>
                  </a:schemeClr>
                </a:solidFill>
                <a:latin typeface="Abadi"/>
              </a:rPr>
              <a:t>The link to the notebook is : </a:t>
            </a:r>
            <a:r>
              <a:rPr lang="en-US" sz="1900" dirty="0">
                <a:solidFill>
                  <a:schemeClr val="accent3">
                    <a:lumMod val="25000"/>
                  </a:schemeClr>
                </a:solidFill>
                <a:latin typeface="Abadi"/>
                <a:hlinkClick r:id="rId3"/>
              </a:rPr>
              <a:t>https://github.com/ShubhamKanhekar/Applied-Data-Science-Captone/blob/6739faedfd600b9c07ffe26dda80d9f26fd3faab/week4_ml_classification_models/IBM-DS0321EN-SkillsNetwork_labs_module_4_SpaceX_Machine_Learning_Prediction_Part_5.jupyterlite.ipynb</a:t>
            </a:r>
            <a:endParaRPr lang="en-US" sz="2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3" y="1407188"/>
            <a:ext cx="10687961" cy="51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871449" y="1299607"/>
            <a:ext cx="4952047" cy="283000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2307661"/>
            <a:ext cx="5482872" cy="263189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014" y="5519732"/>
            <a:ext cx="10377601" cy="65140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864975"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4" y="2954219"/>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658909" y="3618822"/>
            <a:ext cx="10694895" cy="2406755"/>
          </a:xfrm>
          <a:prstGeom prst="rect">
            <a:avLst/>
          </a:prstGeom>
        </p:spPr>
      </p:pic>
      <p:pic>
        <p:nvPicPr>
          <p:cNvPr id="8" name="Picture 7">
            <a:extLst>
              <a:ext uri="{FF2B5EF4-FFF2-40B4-BE49-F238E27FC236}">
                <a16:creationId xmlns:a16="http://schemas.microsoft.com/office/drawing/2014/main" id="{4A1632B3-C012-413C-A33E-15F53D11AFC0}"/>
              </a:ext>
            </a:extLst>
          </p:cNvPr>
          <p:cNvPicPr>
            <a:picLocks noChangeAspect="1"/>
          </p:cNvPicPr>
          <p:nvPr/>
        </p:nvPicPr>
        <p:blipFill>
          <a:blip r:embed="rId4"/>
          <a:stretch>
            <a:fillRect/>
          </a:stretch>
        </p:blipFill>
        <p:spPr>
          <a:xfrm>
            <a:off x="2124636" y="1420874"/>
            <a:ext cx="7597589"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9" y="2113240"/>
            <a:ext cx="5167087"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7" name="Picture 6">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967975"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8"/>
            <a:ext cx="9212884" cy="23468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3"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7"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4712823" y="1935311"/>
            <a:ext cx="6303911"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295322"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3" y="1825627"/>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7" y="1626379"/>
            <a:ext cx="10028375"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2"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7"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48933" y="2438404"/>
            <a:ext cx="3505495"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4572002" y="2217937"/>
            <a:ext cx="6853193" cy="2753968"/>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295322" y="2716769"/>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643469" y="1782981"/>
            <a:ext cx="6253215" cy="4284116"/>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5"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2480" y="1447800"/>
            <a:ext cx="10340741" cy="497941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rgbClr val="A5A5A5">
                    <a:lumMod val="25000"/>
                  </a:srgbClr>
                </a:solidFill>
                <a:latin typeface="Abadi" panose="020B0604020104020204" pitchFamily="34" charset="0"/>
              </a:rPr>
              <a:t>Summary of methodologies</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Collection through API</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Collection with Web Scraping</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Data Wrangling</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with SQL</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with Data Visualization</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Interactive Visual Analytics with Folium</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Machine Learning Prediction</a:t>
            </a:r>
          </a:p>
          <a:p>
            <a:pPr>
              <a:lnSpc>
                <a:spcPct val="100000"/>
              </a:lnSpc>
              <a:spcBef>
                <a:spcPts val="1400"/>
              </a:spcBef>
            </a:pPr>
            <a:r>
              <a:rPr lang="en-US" sz="2000" b="1" dirty="0">
                <a:solidFill>
                  <a:srgbClr val="A5A5A5">
                    <a:lumMod val="25000"/>
                  </a:srgbClr>
                </a:solidFill>
                <a:latin typeface="Abadi" panose="020B0604020104020204" pitchFamily="34" charset="0"/>
              </a:rPr>
              <a:t>Summary of all results</a:t>
            </a:r>
            <a:endParaRPr lang="en-US" sz="1700" b="1" dirty="0">
              <a:solidFill>
                <a:srgbClr val="A5A5A5">
                  <a:lumMod val="25000"/>
                </a:srgbClr>
              </a:solidFill>
              <a:latin typeface="Abadi" panose="020B0604020104020204" pitchFamily="34" charset="0"/>
            </a:endParaRP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Exploratory Data Analysis result</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Interactive analytics in screenshots</a:t>
            </a:r>
          </a:p>
          <a:p>
            <a:pPr marL="457200" lvl="1" indent="0">
              <a:lnSpc>
                <a:spcPct val="100000"/>
              </a:lnSpc>
              <a:spcBef>
                <a:spcPts val="1400"/>
              </a:spcBef>
              <a:buFontTx/>
              <a:buChar char="-"/>
            </a:pPr>
            <a:r>
              <a:rPr lang="en-US" sz="1700" dirty="0">
                <a:solidFill>
                  <a:srgbClr val="A5A5A5">
                    <a:lumMod val="25000"/>
                  </a:srgb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871702" y="2675969"/>
            <a:ext cx="4004479" cy="3414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7" name="Picture 6">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43468"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6"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5343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2A7EB98F-A25F-4357-9775-478FC17F7F83}"/>
              </a:ext>
            </a:extLst>
          </p:cNvPr>
          <p:cNvSpPr txBox="1">
            <a:spLocks/>
          </p:cNvSpPr>
          <p:nvPr/>
        </p:nvSpPr>
        <p:spPr>
          <a:xfrm>
            <a:off x="838203" y="609604"/>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8" name="Content Placeholder 4">
            <a:extLst>
              <a:ext uri="{FF2B5EF4-FFF2-40B4-BE49-F238E27FC236}">
                <a16:creationId xmlns:a16="http://schemas.microsoft.com/office/drawing/2014/main" id="{1B07C49E-AFFC-EC46-8930-E4D428F5F943}"/>
              </a:ext>
            </a:extLst>
          </p:cNvPr>
          <p:cNvSpPr txBox="1">
            <a:spLocks/>
          </p:cNvSpPr>
          <p:nvPr/>
        </p:nvSpPr>
        <p:spPr>
          <a:xfrm>
            <a:off x="862369"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9" name="Picture 8">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445459"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2"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9"/>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281135" y="163159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7" name="Picture 6">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743371" y="1589364"/>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41"/>
            <a:ext cx="10515600" cy="4717035"/>
          </a:xfrm>
          <a:prstGeom prst="rect">
            <a:avLst/>
          </a:prstGeom>
        </p:spPr>
      </p:pic>
      <p:sp>
        <p:nvSpPr>
          <p:cNvPr id="7" name="Title 1">
            <a:extLst>
              <a:ext uri="{FF2B5EF4-FFF2-40B4-BE49-F238E27FC236}">
                <a16:creationId xmlns:a16="http://schemas.microsoft.com/office/drawing/2014/main" id="{54176327-8CC4-4356-8BBB-DC4965CE9857}"/>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3"/>
          <a:stretch>
            <a:fillRect/>
          </a:stretch>
        </p:blipFill>
        <p:spPr>
          <a:xfrm>
            <a:off x="770012" y="1253476"/>
            <a:ext cx="10687963" cy="4772101"/>
          </a:xfrm>
          <a:prstGeom prst="rect">
            <a:avLst/>
          </a:prstGeom>
        </p:spPr>
      </p:pic>
      <p:sp>
        <p:nvSpPr>
          <p:cNvPr id="7" name="Title 1">
            <a:extLst>
              <a:ext uri="{FF2B5EF4-FFF2-40B4-BE49-F238E27FC236}">
                <a16:creationId xmlns:a16="http://schemas.microsoft.com/office/drawing/2014/main" id="{2E0ECA32-E146-40DA-85CD-9677244BC3E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3" y="1362322"/>
            <a:ext cx="10092431" cy="5064893"/>
          </a:xfrm>
          <a:prstGeom prst="rect">
            <a:avLst/>
          </a:prstGeom>
        </p:spPr>
      </p:pic>
      <p:sp>
        <p:nvSpPr>
          <p:cNvPr id="7" name="Title 1">
            <a:extLst>
              <a:ext uri="{FF2B5EF4-FFF2-40B4-BE49-F238E27FC236}">
                <a16:creationId xmlns:a16="http://schemas.microsoft.com/office/drawing/2014/main" id="{34C97452-C78A-4701-B8AB-ABFE63D5BEDE}"/>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20" y="1454291"/>
            <a:ext cx="10687963" cy="4772101"/>
          </a:xfrm>
          <a:prstGeom prst="rect">
            <a:avLst/>
          </a:prstGeom>
        </p:spPr>
      </p:pic>
      <p:sp>
        <p:nvSpPr>
          <p:cNvPr id="7" name="Title 1">
            <a:extLst>
              <a:ext uri="{FF2B5EF4-FFF2-40B4-BE49-F238E27FC236}">
                <a16:creationId xmlns:a16="http://schemas.microsoft.com/office/drawing/2014/main" id="{9456A072-47A6-4424-9ABE-F398119040DD}"/>
              </a:ext>
            </a:extLst>
          </p:cNvPr>
          <p:cNvSpPr txBox="1">
            <a:spLocks/>
          </p:cNvSpPr>
          <p:nvPr/>
        </p:nvSpPr>
        <p:spPr>
          <a:xfrm>
            <a:off x="770011" y="459826"/>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9" y="538654"/>
            <a:ext cx="10530115"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p:cNvSpPr txBox="1"/>
          <p:nvPr/>
        </p:nvSpPr>
        <p:spPr>
          <a:xfrm>
            <a:off x="828069" y="1540043"/>
            <a:ext cx="9823891" cy="4437112"/>
          </a:xfrm>
          <a:prstGeom prst="rect">
            <a:avLst/>
          </a:prstGeom>
          <a:noFill/>
        </p:spPr>
        <p:txBody>
          <a:bodyPr wrap="square" rtlCol="0">
            <a:spAutoFit/>
          </a:bodyPr>
          <a:lstStyle/>
          <a:p>
            <a:pPr marL="342900" lvl="0" indent="-342900">
              <a:spcBef>
                <a:spcPts val="1400"/>
              </a:spcBef>
              <a:buFont typeface="Arial" pitchFamily="34" charset="0"/>
              <a:buChar char="•"/>
            </a:pPr>
            <a:r>
              <a:rPr lang="en-US" sz="2200" dirty="0">
                <a:solidFill>
                  <a:srgbClr val="A5A5A5">
                    <a:lumMod val="25000"/>
                  </a:srgbClr>
                </a:solidFill>
                <a:latin typeface="Abadi" panose="020B0604020104020204" pitchFamily="34" charset="0"/>
              </a:rPr>
              <a:t>Project background and context</a:t>
            </a:r>
          </a:p>
          <a:p>
            <a:pPr lvl="1" algn="just">
              <a:spcBef>
                <a:spcPts val="1400"/>
              </a:spcBef>
            </a:pPr>
            <a:r>
              <a:rPr lang="en-US" dirty="0">
                <a:solidFill>
                  <a:srgbClr val="A5A5A5">
                    <a:lumMod val="25000"/>
                  </a:srgbClr>
                </a:solidFill>
                <a:latin typeface="Abadi" panose="020B0604020104020204" pitchFamily="34" charset="0"/>
              </a:rPr>
              <a:t>Space X advertises on its website that Falcon 9 rocket launches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goal of this project is to create a machine learning pipeline to predict if the first stage will land successfully.</a:t>
            </a:r>
          </a:p>
          <a:p>
            <a:pPr marL="342900" lvl="0" indent="-342900">
              <a:spcBef>
                <a:spcPts val="1400"/>
              </a:spcBef>
              <a:buFont typeface="Arial" pitchFamily="34" charset="0"/>
              <a:buChar char="•"/>
            </a:pPr>
            <a:r>
              <a:rPr lang="en-US" sz="2200" dirty="0">
                <a:solidFill>
                  <a:srgbClr val="A5A5A5">
                    <a:lumMod val="25000"/>
                  </a:srgbClr>
                </a:solidFill>
                <a:latin typeface="Abadi" panose="020B0604020104020204" pitchFamily="34" charset="0"/>
              </a:rPr>
              <a:t>Problems you want to find answers</a:t>
            </a:r>
          </a:p>
          <a:p>
            <a:pPr lvl="1">
              <a:spcBef>
                <a:spcPts val="1400"/>
              </a:spcBef>
              <a:buFontTx/>
              <a:buChar char="-"/>
            </a:pPr>
            <a:r>
              <a:rPr lang="en-US" dirty="0">
                <a:solidFill>
                  <a:srgbClr val="A5A5A5">
                    <a:lumMod val="25000"/>
                  </a:srgbClr>
                </a:solidFill>
                <a:latin typeface="Abadi" panose="020B0604020104020204" pitchFamily="34" charset="0"/>
              </a:rPr>
              <a:t>What factors determine if the rocket will land successfully?</a:t>
            </a:r>
          </a:p>
          <a:p>
            <a:pPr lvl="1">
              <a:spcBef>
                <a:spcPts val="1400"/>
              </a:spcBef>
              <a:buFontTx/>
              <a:buChar char="-"/>
            </a:pPr>
            <a:r>
              <a:rPr lang="en-US" dirty="0">
                <a:solidFill>
                  <a:srgbClr val="A5A5A5">
                    <a:lumMod val="25000"/>
                  </a:srgb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dirty="0">
                <a:solidFill>
                  <a:srgbClr val="A5A5A5">
                    <a:lumMod val="25000"/>
                  </a:srgb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2015523" y="1390541"/>
            <a:ext cx="8131636" cy="4635032"/>
          </a:xfrm>
          <a:prstGeom prst="rect">
            <a:avLst/>
          </a:prstGeom>
        </p:spPr>
      </p:pic>
      <p:sp>
        <p:nvSpPr>
          <p:cNvPr id="7" name="Title 1">
            <a:extLst>
              <a:ext uri="{FF2B5EF4-FFF2-40B4-BE49-F238E27FC236}">
                <a16:creationId xmlns:a16="http://schemas.microsoft.com/office/drawing/2014/main" id="{B13EB6D9-4C4B-45DF-8FAE-DB400E38C812}"/>
              </a:ext>
            </a:extLst>
          </p:cNvPr>
          <p:cNvSpPr txBox="1">
            <a:spLocks/>
          </p:cNvSpPr>
          <p:nvPr/>
        </p:nvSpPr>
        <p:spPr>
          <a:xfrm>
            <a:off x="1103585" y="727740"/>
            <a:ext cx="10476315"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199" y="1841744"/>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3" y="2529746"/>
            <a:ext cx="1096775"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8" y="365127"/>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68D8986-45AC-4FB5-96E8-C45F9603EB5E}"/>
              </a:ext>
            </a:extLst>
          </p:cNvPr>
          <p:cNvSpPr txBox="1">
            <a:spLocks/>
          </p:cNvSpPr>
          <p:nvPr/>
        </p:nvSpPr>
        <p:spPr>
          <a:xfrm>
            <a:off x="1046747" y="586822"/>
            <a:ext cx="3560252" cy="16459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5351165" y="586822"/>
            <a:ext cx="6002636" cy="16459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18" name="Picture 17">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19"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2"/>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2"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41"/>
            <a:ext cx="4281911"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800" dirty="0">
                <a:solidFill>
                  <a:srgbClr val="0B49CB"/>
                </a:solidFill>
                <a:latin typeface="Abadi"/>
              </a:rPr>
              <a:t>Appendix : Evaluation of Classification Models</a:t>
            </a:r>
            <a:endParaRPr lang="en-US" sz="2800"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2" y="1885834"/>
            <a:ext cx="4666513" cy="4889081"/>
          </a:xfrm>
          <a:prstGeom prst="rect">
            <a:avLst/>
          </a:prstGeom>
        </p:spPr>
      </p:pic>
      <p:sp>
        <p:nvSpPr>
          <p:cNvPr id="4" name="TextBox 3"/>
          <p:cNvSpPr txBox="1"/>
          <p:nvPr/>
        </p:nvSpPr>
        <p:spPr>
          <a:xfrm>
            <a:off x="706583" y="1496292"/>
            <a:ext cx="5505033" cy="307777"/>
          </a:xfrm>
          <a:prstGeom prst="rect">
            <a:avLst/>
          </a:prstGeom>
          <a:noFill/>
        </p:spPr>
        <p:txBody>
          <a:bodyPr wrap="square" rtlCol="0">
            <a:spAutoFit/>
          </a:bodyPr>
          <a:lstStyle/>
          <a:p>
            <a:r>
              <a:rPr lang="en-US" sz="1400" dirty="0"/>
              <a:t>Logistic Regression Accuracy and Confusion Matrix</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1116" y="1907399"/>
            <a:ext cx="4486171" cy="4845946"/>
          </a:xfrm>
          <a:prstGeom prst="rect">
            <a:avLst/>
          </a:prstGeom>
        </p:spPr>
      </p:pic>
      <p:sp>
        <p:nvSpPr>
          <p:cNvPr id="8" name="TextBox 7"/>
          <p:cNvSpPr txBox="1"/>
          <p:nvPr/>
        </p:nvSpPr>
        <p:spPr>
          <a:xfrm>
            <a:off x="5627717" y="1511771"/>
            <a:ext cx="5841664" cy="338554"/>
          </a:xfrm>
          <a:prstGeom prst="rect">
            <a:avLst/>
          </a:prstGeom>
          <a:noFill/>
        </p:spPr>
        <p:txBody>
          <a:bodyPr wrap="none" rtlCol="0">
            <a:spAutoFit/>
          </a:bodyPr>
          <a:lstStyle/>
          <a:p>
            <a:r>
              <a:rPr lang="en-US" sz="1600" dirty="0"/>
              <a:t>Support Vector Machines Accuracy and Confusion Matrix</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85802" y="6044103"/>
            <a:ext cx="63563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lang="en-US" sz="1600">
                <a:solidFill>
                  <a:srgbClr val="1C7DDB"/>
                </a:solidFill>
                <a:latin typeface="Abadi" panose="020B06040201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49" y="1313413"/>
            <a:ext cx="4912857" cy="52632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79" y="1319194"/>
            <a:ext cx="4827924" cy="5257426"/>
          </a:xfrm>
          <a:prstGeom prst="rect">
            <a:avLst/>
          </a:prstGeom>
        </p:spPr>
      </p:pic>
      <p:sp>
        <p:nvSpPr>
          <p:cNvPr id="5" name="TextBox 4"/>
          <p:cNvSpPr txBox="1"/>
          <p:nvPr/>
        </p:nvSpPr>
        <p:spPr>
          <a:xfrm>
            <a:off x="867157" y="933237"/>
            <a:ext cx="4714752" cy="338554"/>
          </a:xfrm>
          <a:prstGeom prst="rect">
            <a:avLst/>
          </a:prstGeom>
          <a:noFill/>
        </p:spPr>
        <p:txBody>
          <a:bodyPr wrap="none" rtlCol="0">
            <a:spAutoFit/>
          </a:bodyPr>
          <a:lstStyle/>
          <a:p>
            <a:r>
              <a:rPr lang="en-US" sz="1600" dirty="0"/>
              <a:t>Decision Tree Accuracy and Confusion Matrix</a:t>
            </a:r>
          </a:p>
        </p:txBody>
      </p:sp>
      <p:sp>
        <p:nvSpPr>
          <p:cNvPr id="6" name="TextBox 5"/>
          <p:cNvSpPr txBox="1"/>
          <p:nvPr/>
        </p:nvSpPr>
        <p:spPr>
          <a:xfrm>
            <a:off x="5912967" y="931026"/>
            <a:ext cx="5482591" cy="338554"/>
          </a:xfrm>
          <a:prstGeom prst="rect">
            <a:avLst/>
          </a:prstGeom>
          <a:noFill/>
        </p:spPr>
        <p:txBody>
          <a:bodyPr wrap="none" rtlCol="0">
            <a:spAutoFit/>
          </a:bodyPr>
          <a:lstStyle/>
          <a:p>
            <a:r>
              <a:rPr lang="en-US" sz="1600" dirty="0"/>
              <a:t>K-Nearest </a:t>
            </a:r>
            <a:r>
              <a:rPr lang="en-US" sz="1600" dirty="0" err="1"/>
              <a:t>Neighbour</a:t>
            </a:r>
            <a:r>
              <a:rPr lang="en-US" sz="1600" dirty="0"/>
              <a:t> Accuracy and Confusion Matrix</a:t>
            </a:r>
          </a:p>
        </p:txBody>
      </p:sp>
    </p:spTree>
    <p:extLst>
      <p:ext uri="{BB962C8B-B14F-4D97-AF65-F5344CB8AC3E}">
        <p14:creationId xmlns:p14="http://schemas.microsoft.com/office/powerpoint/2010/main" val="2713414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4"/>
            <a:ext cx="2743200" cy="365125"/>
          </a:xfrm>
        </p:spPr>
        <p:txBody>
          <a:bodyPr>
            <a:normAutofit/>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5" y="2812774"/>
            <a:ext cx="1096775"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4"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package and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build and tune the models and used score method from </a:t>
            </a:r>
            <a:r>
              <a:rPr lang="en-US" sz="7600" dirty="0" err="1">
                <a:solidFill>
                  <a:schemeClr val="bg2">
                    <a:lumMod val="50000"/>
                  </a:schemeClr>
                </a:solidFill>
                <a:latin typeface="Abadi"/>
              </a:rPr>
              <a:t>sklearn.metrics</a:t>
            </a:r>
            <a:r>
              <a:rPr lang="en-US" sz="7600" dirty="0">
                <a:solidFill>
                  <a:schemeClr val="bg2">
                    <a:lumMod val="50000"/>
                  </a:schemeClr>
                </a:solidFill>
                <a:latin typeface="Abadi"/>
              </a:rPr>
              <a:t> to evaluate the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8125"/>
            <a:ext cx="10515600" cy="4668838"/>
          </a:xfrm>
          <a:prstGeom prst="rect">
            <a:avLst/>
          </a:prstGeom>
        </p:spPr>
        <p:txBody>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Next, we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lnSpcReduction="10000"/>
          </a:bodyPr>
          <a:lstStyle/>
          <a:p>
            <a:pPr lvl="0">
              <a:lnSpc>
                <a:spcPct val="100000"/>
              </a:lnSpc>
              <a:spcBef>
                <a:spcPts val="1400"/>
              </a:spcBef>
            </a:pPr>
            <a:r>
              <a:rPr lang="en-US" sz="2200" dirty="0">
                <a:solidFill>
                  <a:srgbClr val="A5A5A5">
                    <a:lumMod val="25000"/>
                  </a:srgbClr>
                </a:solidFill>
                <a:latin typeface="Abadi" panose="020B0604020104020204" pitchFamily="34" charset="0"/>
              </a:rPr>
              <a:t>We used the get request to the </a:t>
            </a:r>
            <a:r>
              <a:rPr lang="en-US" sz="2200" dirty="0" err="1">
                <a:solidFill>
                  <a:srgbClr val="A5A5A5">
                    <a:lumMod val="25000"/>
                  </a:srgbClr>
                </a:solidFill>
                <a:latin typeface="Abadi" panose="020B0604020104020204" pitchFamily="34" charset="0"/>
              </a:rPr>
              <a:t>SpaceX</a:t>
            </a:r>
            <a:r>
              <a:rPr lang="en-US" sz="2200" dirty="0">
                <a:solidFill>
                  <a:srgbClr val="A5A5A5">
                    <a:lumMod val="25000"/>
                  </a:srgbClr>
                </a:solidFill>
                <a:latin typeface="Abadi" panose="020B0604020104020204" pitchFamily="34" charset="0"/>
              </a:rPr>
              <a:t> API to collect data, clean the requested data and did some basic data wrangling and formatting.</a:t>
            </a:r>
            <a:endParaRPr lang="en-US" sz="2200" dirty="0">
              <a:solidFill>
                <a:srgbClr val="A5A5A5">
                  <a:lumMod val="25000"/>
                </a:srgbClr>
              </a:solidFill>
              <a:latin typeface="Abadi"/>
            </a:endParaRPr>
          </a:p>
          <a:p>
            <a:pPr lvl="0">
              <a:lnSpc>
                <a:spcPct val="100000"/>
              </a:lnSpc>
              <a:spcBef>
                <a:spcPts val="1400"/>
              </a:spcBef>
            </a:pPr>
            <a:r>
              <a:rPr lang="en-US" sz="2200" dirty="0">
                <a:solidFill>
                  <a:srgbClr val="A5A5A5">
                    <a:lumMod val="25000"/>
                  </a:srgbClr>
                </a:solidFill>
                <a:latin typeface="Abadi" panose="020B0604020104020204" pitchFamily="34" charset="0"/>
              </a:rPr>
              <a:t>The link to the notebook is : </a:t>
            </a:r>
            <a:r>
              <a:rPr lang="en-US" sz="2200" dirty="0">
                <a:solidFill>
                  <a:srgbClr val="A5A5A5">
                    <a:lumMod val="25000"/>
                  </a:srgbClr>
                </a:solidFill>
                <a:latin typeface="Abadi" panose="020B0604020104020204" pitchFamily="34" charset="0"/>
                <a:hlinkClick r:id="rId3"/>
              </a:rPr>
              <a:t>https://github.com/ShubhamKanhekar/Applied-Data-Science-Captone/blob/6739faedfd600b9c07ffe26dda80d9f26fd3faab/week1_api_webscraping_/jupyter-labs-spacex-data-collection-api.ipynb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352675" y="1524000"/>
            <a:ext cx="5027111" cy="45021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47800"/>
            <a:ext cx="4957763" cy="497998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webscrape</a:t>
            </a:r>
            <a:r>
              <a:rPr lang="en-US" sz="2200" dirty="0">
                <a:solidFill>
                  <a:schemeClr val="accent3">
                    <a:lumMod val="25000"/>
                  </a:schemeClr>
                </a:solidFill>
                <a:latin typeface="Abadi"/>
              </a:rPr>
              <a:t> Falcon 9 launch records with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then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 </a:t>
            </a:r>
            <a:r>
              <a:rPr lang="en-US" sz="2200" dirty="0">
                <a:solidFill>
                  <a:schemeClr val="accent3">
                    <a:lumMod val="25000"/>
                  </a:schemeClr>
                </a:solidFill>
                <a:latin typeface="Abadi" panose="020B0604020104020204" pitchFamily="34" charset="0"/>
                <a:hlinkClick r:id="rId3"/>
              </a:rPr>
              <a:t>https://github.com/ShubhamKanhekar/Applied-Data-Science-Captone/blob/6739faedfd600b9c07ffe26dda80d9f26fd3faab/week1_api_webscraping_/jupyter-labs-webscraping.ipynb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386967" y="1447559"/>
            <a:ext cx="4655615"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terms/"/>
    <ds:schemaRef ds:uri="http://purl.org/dc/dcmitype/"/>
    <ds:schemaRef ds:uri="f80a141d-92ca-4d3d-9308-f7e7b1d44ce8"/>
    <ds:schemaRef ds:uri="http://schemas.microsoft.com/office/2006/documentManagement/types"/>
    <ds:schemaRef ds:uri="155be751-a274-42e8-93fb-f39d3b9bccc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423</TotalTime>
  <Words>1986</Words>
  <Application>Microsoft Office PowerPoint</Application>
  <PresentationFormat>Widescreen</PresentationFormat>
  <Paragraphs>218</Paragraphs>
  <Slides>48</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Abadi</vt:lpstr>
      <vt:lpstr>Arial</vt:lpstr>
      <vt:lpstr>Calibri</vt:lpstr>
      <vt:lpstr>IBM Plex Mono SemiBold</vt:lpstr>
      <vt:lpstr>Lucida Sans Unicode</vt:lpstr>
      <vt:lpstr>Verdana</vt:lpstr>
      <vt:lpstr>Wingdings 2</vt:lpstr>
      <vt:lpstr>Wingdings 3</vt:lpstr>
      <vt:lpstr>Custom Design</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shubham kanhekar</cp:lastModifiedBy>
  <cp:revision>226</cp:revision>
  <dcterms:created xsi:type="dcterms:W3CDTF">2021-04-29T18:58:34Z</dcterms:created>
  <dcterms:modified xsi:type="dcterms:W3CDTF">2024-02-10T19:50:39Z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